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6" r:id="rId1"/>
  </p:sldMasterIdLst>
  <p:notesMasterIdLst>
    <p:notesMasterId r:id="rId11"/>
  </p:notesMasterIdLst>
  <p:sldIdLst>
    <p:sldId id="266" r:id="rId2"/>
    <p:sldId id="284" r:id="rId3"/>
    <p:sldId id="286" r:id="rId4"/>
    <p:sldId id="289" r:id="rId5"/>
    <p:sldId id="290" r:id="rId6"/>
    <p:sldId id="288" r:id="rId7"/>
    <p:sldId id="285" r:id="rId8"/>
    <p:sldId id="287" r:id="rId9"/>
    <p:sldId id="26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8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50860"/>
    <a:srgbClr val="1C1573"/>
    <a:srgbClr val="283E84"/>
    <a:srgbClr val="211D71"/>
    <a:srgbClr val="000099"/>
    <a:srgbClr val="1E2F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6305" autoAdjust="0"/>
  </p:normalViewPr>
  <p:slideViewPr>
    <p:cSldViewPr>
      <p:cViewPr varScale="1">
        <p:scale>
          <a:sx n="70" d="100"/>
          <a:sy n="70" d="100"/>
        </p:scale>
        <p:origin x="702" y="72"/>
      </p:cViewPr>
      <p:guideLst>
        <p:guide orient="horz" pos="2208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32EAAB2-9271-4BDD-97AF-EBC135F5D5A0}" type="datetimeFigureOut">
              <a:rPr lang="en-US" smtClean="0"/>
              <a:t>3/9/2021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B1DED4-035E-4548-AB9E-F9B1FE638F5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08022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9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2"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86" b="1180"/>
          <a:stretch/>
        </p:blipFill>
        <p:spPr>
          <a:xfrm>
            <a:off x="1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441" cy="6858331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600" y="2550646"/>
            <a:ext cx="9680189" cy="1792754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" y="-447353"/>
            <a:ext cx="10744203" cy="8058153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4572000" y="2549769"/>
            <a:ext cx="7330831" cy="1600725"/>
          </a:xfrm>
        </p:spPr>
        <p:txBody>
          <a:bodyPr anchor="ctr">
            <a:normAutofit/>
          </a:bodyPr>
          <a:lstStyle>
            <a:lvl1pPr algn="r"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dirty="0" smtClean="0"/>
              <a:t>Click to edit Course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5908431" y="4452630"/>
            <a:ext cx="5994400" cy="343327"/>
          </a:xfrm>
        </p:spPr>
        <p:txBody>
          <a:bodyPr anchor="ctr">
            <a:normAutofit/>
          </a:bodyPr>
          <a:lstStyle>
            <a:lvl1pPr marL="0" indent="0" algn="r">
              <a:buNone/>
              <a:defRPr sz="17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dirty="0" smtClean="0"/>
              <a:t>Click to edit SME’s name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3299" y="896875"/>
            <a:ext cx="3096631" cy="1084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8116" y="4800600"/>
            <a:ext cx="5124715" cy="21336"/>
          </a:xfrm>
          <a:prstGeom prst="rect">
            <a:avLst/>
          </a:prstGeom>
        </p:spPr>
      </p:pic>
      <p:sp>
        <p:nvSpPr>
          <p:cNvPr id="22" name="Text Placeholder 21"/>
          <p:cNvSpPr>
            <a:spLocks noGrp="1"/>
          </p:cNvSpPr>
          <p:nvPr>
            <p:ph type="body" sz="quarter" idx="14"/>
          </p:nvPr>
        </p:nvSpPr>
        <p:spPr>
          <a:xfrm>
            <a:off x="5189412" y="4826977"/>
            <a:ext cx="6713419" cy="1108563"/>
          </a:xfrm>
        </p:spPr>
        <p:txBody>
          <a:bodyPr>
            <a:normAutofit/>
          </a:bodyPr>
          <a:lstStyle>
            <a:lvl1pPr marL="0" indent="0" algn="r">
              <a:spcBef>
                <a:spcPts val="0"/>
              </a:spcBef>
              <a:buNone/>
              <a:defRPr sz="1700">
                <a:solidFill>
                  <a:srgbClr val="1C1573"/>
                </a:solidFill>
                <a:latin typeface="Helvetica" panose="020B0604020202030204" pitchFamily="34" charset="0"/>
              </a:defRPr>
            </a:lvl1pPr>
          </a:lstStyle>
          <a:p>
            <a:pPr lvl="0"/>
            <a:r>
              <a:rPr lang="en-US" dirty="0" smtClean="0"/>
              <a:t>Click to edit </a:t>
            </a:r>
          </a:p>
          <a:p>
            <a:pPr lvl="0"/>
            <a:r>
              <a:rPr lang="en-US" dirty="0" smtClean="0"/>
              <a:t>text</a:t>
            </a:r>
          </a:p>
        </p:txBody>
      </p:sp>
    </p:spTree>
    <p:extLst>
      <p:ext uri="{BB962C8B-B14F-4D97-AF65-F5344CB8AC3E}">
        <p14:creationId xmlns:p14="http://schemas.microsoft.com/office/powerpoint/2010/main" val="1661812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2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00"/>
                            </p:stCondLst>
                            <p:childTnLst>
                              <p:par>
                                <p:cTn id="9" presetID="2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1" dur="13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22" grpId="0" build="p">
        <p:tmplLst>
          <p:tmpl lvl="1">
            <p:tnLst>
              <p:par>
                <p:cTn presetID="10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2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22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3335" y="2482116"/>
            <a:ext cx="8848465" cy="2130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 userDrawn="1"/>
        </p:nvSpPr>
        <p:spPr>
          <a:xfrm>
            <a:off x="1831508" y="2575123"/>
            <a:ext cx="8666988" cy="193687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kern="1200">
                <a:solidFill>
                  <a:schemeClr val="bg1"/>
                </a:solidFill>
                <a:latin typeface="Helvetica" panose="020B060402020203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/>
              <a:t>Click to edit Session title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4619705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0569"/>
            <a:ext cx="10668000" cy="76436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0569"/>
            <a:ext cx="9321800" cy="764364"/>
          </a:xfrm>
        </p:spPr>
        <p:txBody>
          <a:bodyPr>
            <a:normAutofit/>
          </a:bodyPr>
          <a:lstStyle>
            <a:lvl1pPr>
              <a:defRPr sz="3200" b="1">
                <a:solidFill>
                  <a:schemeClr val="bg1"/>
                </a:solidFill>
                <a:latin typeface="Helvetica" panose="020B060402020203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2728913"/>
          </a:xfrm>
        </p:spPr>
        <p:txBody>
          <a:bodyPr/>
          <a:lstStyle>
            <a:lvl1pPr>
              <a:defRPr sz="1800">
                <a:latin typeface="Helvetica" panose="020B0604020202030204" pitchFamily="34" charset="0"/>
              </a:defRPr>
            </a:lvl1pPr>
            <a:lvl2pPr>
              <a:defRPr sz="1600">
                <a:latin typeface="Helvetica" panose="020B0604020202030204" pitchFamily="34" charset="0"/>
              </a:defRPr>
            </a:lvl2pPr>
            <a:lvl3pPr>
              <a:defRPr sz="1400">
                <a:latin typeface="Helvetica" panose="020B0604020202030204" pitchFamily="34" charset="0"/>
              </a:defRPr>
            </a:lvl3pPr>
            <a:lvl4pPr>
              <a:defRPr sz="1200">
                <a:latin typeface="Helvetica" panose="020B0604020202030204" pitchFamily="34" charset="0"/>
              </a:defRPr>
            </a:lvl4pPr>
            <a:lvl5pPr>
              <a:defRPr sz="1200"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14"/>
          </p:nvPr>
        </p:nvSpPr>
        <p:spPr>
          <a:xfrm>
            <a:off x="329247" y="1143001"/>
            <a:ext cx="11196956" cy="395287"/>
          </a:xfrm>
        </p:spPr>
        <p:txBody>
          <a:bodyPr>
            <a:normAutofit/>
          </a:bodyPr>
          <a:lstStyle>
            <a:lvl1pPr marL="0" indent="0">
              <a:buNone/>
              <a:defRPr sz="2000" b="1">
                <a:solidFill>
                  <a:srgbClr val="1C1573"/>
                </a:solidFill>
                <a:latin typeface="Helvetica" panose="020B0604020202030204" pitchFamily="34" charset="0"/>
              </a:defRPr>
            </a:lvl1pPr>
            <a:lvl2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2pPr>
            <a:lvl3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3pPr>
            <a:lvl4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4pPr>
            <a:lvl5pPr>
              <a:defRPr b="1">
                <a:solidFill>
                  <a:srgbClr val="1C1573"/>
                </a:solidFill>
                <a:latin typeface="Helvetica" panose="020B060402020203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61542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 cstate="print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8" t="-543" r="178" b="-543"/>
          <a:stretch/>
        </p:blipFill>
        <p:spPr>
          <a:xfrm>
            <a:off x="4750810" y="2223656"/>
            <a:ext cx="2690381" cy="272934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>
            <a:normAutofit/>
          </a:bodyPr>
          <a:lstStyle>
            <a:lvl1pPr algn="r">
              <a:defRPr sz="5400" b="1">
                <a:solidFill>
                  <a:srgbClr val="150860"/>
                </a:solidFill>
                <a:latin typeface="Helvetica"/>
                <a:cs typeface="Helvetica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r">
              <a:buNone/>
              <a:defRPr sz="2400" b="0" i="0">
                <a:solidFill>
                  <a:schemeClr val="tx1">
                    <a:tint val="75000"/>
                  </a:schemeClr>
                </a:solidFill>
                <a:latin typeface="Helvetica Light"/>
                <a:cs typeface="Helvetica Ligh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17420"/>
            <a:ext cx="12192000" cy="4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068714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84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29" r:id="rId2"/>
    <p:sldLayoutId id="2147483739" r:id="rId3"/>
    <p:sldLayoutId id="2147483740" r:id="rId4"/>
  </p:sldLayoutIdLs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oudinisparks/serverless-faas-eg-aws-lambda-vs-paas-eg-azure-web-apps-ca0e7146b1c4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houdinisparks/serverless-faas-eg-aws-lambda-vs-paas-eg-azure-web-apps-ca0e7146b1c4" TargetMode="External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572000" y="2549769"/>
            <a:ext cx="7330831" cy="1793631"/>
          </a:xfrm>
        </p:spPr>
        <p:txBody>
          <a:bodyPr/>
          <a:lstStyle/>
          <a:p>
            <a:r>
              <a:rPr lang="en-US" dirty="0"/>
              <a:t>Function as a Service</a:t>
            </a:r>
            <a:endParaRPr lang="en-US" dirty="0"/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sz="1800" dirty="0" smtClean="0">
                <a:solidFill>
                  <a:srgbClr val="211D71"/>
                </a:solidFill>
              </a:rPr>
              <a:t>Pravin Y Pawar</a:t>
            </a:r>
            <a:endParaRPr lang="en-US" sz="1800" dirty="0">
              <a:solidFill>
                <a:srgbClr val="211D7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25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What is </a:t>
            </a:r>
            <a:r>
              <a:rPr lang="en-IN" dirty="0" err="1"/>
              <a:t>FaaS</a:t>
            </a:r>
            <a:r>
              <a:rPr lang="en-IN" dirty="0"/>
              <a:t> (Function-as-a-Service)?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A type of cloud-computing service that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allows to execute code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in response to events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without the complex infrastructure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typically associated with building and launching microservices applications</a:t>
            </a:r>
          </a:p>
          <a:p>
            <a:endParaRPr lang="en-US" dirty="0"/>
          </a:p>
          <a:p>
            <a:r>
              <a:rPr lang="en-US" dirty="0"/>
              <a:t>Hosting a software application on the internet typically requires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provisioning and managing a virtual or physical server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managing an operating system and web server hosting processes</a:t>
            </a:r>
          </a:p>
          <a:p>
            <a:endParaRPr lang="en-US" dirty="0"/>
          </a:p>
          <a:p>
            <a:r>
              <a:rPr lang="en-US" dirty="0"/>
              <a:t>With </a:t>
            </a:r>
            <a:r>
              <a:rPr lang="en-US" dirty="0" err="1"/>
              <a:t>FaaS</a:t>
            </a:r>
            <a:r>
              <a:rPr lang="en-US" dirty="0"/>
              <a:t>, the physical hardware, virtual machine operating system, and web server software management are all handled automatically by cloud service provider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allowing developers to focus solely on individual functions in application code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1600" y="1143001"/>
            <a:ext cx="15049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481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Characteristics of </a:t>
            </a:r>
            <a:r>
              <a:rPr lang="en-IN" dirty="0" err="1" smtClean="0"/>
              <a:t>FaaS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r>
              <a:rPr lang="en-US" dirty="0"/>
              <a:t>No server management or maintenance needed</a:t>
            </a:r>
          </a:p>
          <a:p>
            <a:r>
              <a:rPr lang="en-US" dirty="0"/>
              <a:t>Stateless</a:t>
            </a:r>
          </a:p>
          <a:p>
            <a:r>
              <a:rPr lang="en-US" dirty="0"/>
              <a:t>Automatic scaling, fine grained to number of requests</a:t>
            </a:r>
          </a:p>
          <a:p>
            <a:r>
              <a:rPr lang="en-US" dirty="0"/>
              <a:t>Runs only when needed (triggered by events such as requests)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53000" y="3269137"/>
            <a:ext cx="5418667" cy="304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7800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Benefits of </a:t>
            </a:r>
            <a:r>
              <a:rPr lang="en-IN" dirty="0" err="1"/>
              <a:t>FaaS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10688492" cy="4648199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Focus more on code, not infrastructure: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 </a:t>
            </a:r>
            <a:r>
              <a:rPr lang="en-US" dirty="0" err="1"/>
              <a:t>FaaS</a:t>
            </a:r>
            <a:r>
              <a:rPr lang="en-US" dirty="0"/>
              <a:t>, can divide the server into functions that can be scaled automatically and independently so don’t have to manage infrastructure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This allows to focus on the app code and can dramatically reduce time-to-market</a:t>
            </a:r>
          </a:p>
          <a:p>
            <a:endParaRPr lang="en-US" dirty="0"/>
          </a:p>
          <a:p>
            <a:r>
              <a:rPr lang="en-US" dirty="0"/>
              <a:t>Pay only for the resources you use, when you use them: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 </a:t>
            </a:r>
            <a:r>
              <a:rPr lang="en-US" dirty="0" err="1"/>
              <a:t>FaaS</a:t>
            </a:r>
            <a:r>
              <a:rPr lang="en-US" dirty="0"/>
              <a:t>, you pay only when an action occurs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When the action is done, everything stops—no code runs, no server idles, no costs are incurred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FaaS</a:t>
            </a:r>
            <a:r>
              <a:rPr lang="en-US" dirty="0"/>
              <a:t> is, therefore, cost-effective, especially for dynamic workloads or scheduled tasks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FaaS</a:t>
            </a:r>
            <a:r>
              <a:rPr lang="en-US" dirty="0"/>
              <a:t> also offers a superior total-cost-of-ownership for high-load scenarios</a:t>
            </a:r>
          </a:p>
          <a:p>
            <a:endParaRPr lang="en-US" dirty="0"/>
          </a:p>
          <a:p>
            <a:r>
              <a:rPr lang="en-US" dirty="0"/>
              <a:t>Scale up or down automatically: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With </a:t>
            </a:r>
            <a:r>
              <a:rPr lang="en-US" dirty="0" err="1"/>
              <a:t>FaaS</a:t>
            </a:r>
            <a:r>
              <a:rPr lang="en-US" dirty="0"/>
              <a:t>, functions are scaled automatically, independently, and instantaneously, as needed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When demand drops, </a:t>
            </a:r>
            <a:r>
              <a:rPr lang="en-US" dirty="0" err="1"/>
              <a:t>FaaS</a:t>
            </a:r>
            <a:r>
              <a:rPr lang="en-US" dirty="0"/>
              <a:t> automatically scales back down</a:t>
            </a:r>
          </a:p>
          <a:p>
            <a:endParaRPr lang="en-US" dirty="0"/>
          </a:p>
          <a:p>
            <a:r>
              <a:rPr lang="en-US" dirty="0"/>
              <a:t>Get all the benefits of robust cloud infrastructure: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err="1"/>
              <a:t>FaaS</a:t>
            </a:r>
            <a:r>
              <a:rPr lang="en-US" dirty="0"/>
              <a:t> offers inherent high availability because it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spread across multiple availability zones per geographic region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can be deployed across any number of regions without incremental costs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err="1"/>
              <a:t>FaaS</a:t>
            </a:r>
            <a:r>
              <a:rPr lang="en-US" dirty="0"/>
              <a:t> is a valuable tool if you’re looking to efficiently and cost-effectively migrate applications to the cloud.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924610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Serverless Architecture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1905000"/>
            <a:ext cx="7524750" cy="36576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305800" y="5791200"/>
            <a:ext cx="144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hlinkClick r:id="rId3"/>
              </a:rPr>
              <a:t>Source : medium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2765111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How it works?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600" y="2286000"/>
            <a:ext cx="8001000" cy="35052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05800" y="5791200"/>
            <a:ext cx="1447800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>
                <a:hlinkClick r:id="rId3"/>
              </a:rPr>
              <a:t>Source : medium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6119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err="1"/>
              <a:t>FaaS</a:t>
            </a:r>
            <a:r>
              <a:rPr lang="en-IN" dirty="0"/>
              <a:t> vs Serverless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329247" y="1600201"/>
            <a:ext cx="6604953" cy="4648199"/>
          </a:xfrm>
        </p:spPr>
        <p:txBody>
          <a:bodyPr/>
          <a:lstStyle/>
          <a:p>
            <a:r>
              <a:rPr lang="en-US" dirty="0"/>
              <a:t>Serverless and Functions-as-a-Service (</a:t>
            </a:r>
            <a:r>
              <a:rPr lang="en-US" dirty="0" err="1"/>
              <a:t>FaaS</a:t>
            </a:r>
            <a:r>
              <a:rPr lang="en-US" dirty="0"/>
              <a:t>) are often conflated with one another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but the truth is that </a:t>
            </a:r>
            <a:r>
              <a:rPr lang="en-US" dirty="0" err="1"/>
              <a:t>FaaS</a:t>
            </a:r>
            <a:r>
              <a:rPr lang="en-US" dirty="0"/>
              <a:t> is actually a subset of </a:t>
            </a:r>
            <a:r>
              <a:rPr lang="en-US" dirty="0" err="1"/>
              <a:t>serverless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Serverless is focused on any service </a:t>
            </a:r>
            <a:r>
              <a:rPr lang="en-US" dirty="0" smtClean="0"/>
              <a:t>category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 smtClean="0"/>
              <a:t>be </a:t>
            </a:r>
            <a:r>
              <a:rPr lang="en-US" dirty="0"/>
              <a:t>it compute, storage, database, messaging, </a:t>
            </a:r>
            <a:r>
              <a:rPr lang="en-US" dirty="0" smtClean="0"/>
              <a:t>API gateways</a:t>
            </a:r>
            <a:r>
              <a:rPr lang="en-US" dirty="0"/>
              <a:t>, etc.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where configuration, management, and billing of servers are invisible to the end user</a:t>
            </a:r>
          </a:p>
          <a:p>
            <a:endParaRPr lang="en-US" dirty="0"/>
          </a:p>
          <a:p>
            <a:r>
              <a:rPr lang="en-US" dirty="0" err="1"/>
              <a:t>FaaS</a:t>
            </a:r>
            <a:r>
              <a:rPr lang="en-US" dirty="0"/>
              <a:t>, </a:t>
            </a:r>
            <a:r>
              <a:rPr lang="en-US" dirty="0" smtClean="0"/>
              <a:t>is </a:t>
            </a:r>
            <a:r>
              <a:rPr lang="en-US" dirty="0"/>
              <a:t>focused on the event-driven computing paradigm </a:t>
            </a:r>
            <a:endParaRPr lang="en-US" dirty="0" smtClean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while perhaps the most central technology in </a:t>
            </a:r>
            <a:r>
              <a:rPr lang="en-US" dirty="0" err="1"/>
              <a:t>serverless</a:t>
            </a:r>
            <a:r>
              <a:rPr lang="en-US" dirty="0"/>
              <a:t> architectures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wherein application code, or containers, only run in response to events or requests</a:t>
            </a:r>
            <a:endParaRPr lang="en-IN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29400" y="2514600"/>
            <a:ext cx="5221044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7533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 smtClean="0"/>
              <a:t>PaaS vs </a:t>
            </a:r>
            <a:r>
              <a:rPr lang="en-IN" dirty="0" err="1" smtClean="0"/>
              <a:t>FaaS</a:t>
            </a:r>
            <a:endParaRPr lang="en-IN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857739" y="1600201"/>
            <a:ext cx="10160000" cy="4648199"/>
          </a:xfrm>
        </p:spPr>
        <p:txBody>
          <a:bodyPr>
            <a:normAutofit/>
          </a:bodyPr>
          <a:lstStyle/>
          <a:p>
            <a:r>
              <a:rPr lang="en-US" dirty="0"/>
              <a:t>PaaS is very similar to </a:t>
            </a:r>
            <a:r>
              <a:rPr lang="en-US" dirty="0" err="1"/>
              <a:t>FaaS</a:t>
            </a: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except that that it does not triggered by event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is typically always on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This does not suit the </a:t>
            </a:r>
            <a:r>
              <a:rPr lang="en-US" dirty="0" err="1"/>
              <a:t>serverless</a:t>
            </a:r>
            <a:r>
              <a:rPr lang="en-US" dirty="0"/>
              <a:t> framework</a:t>
            </a:r>
          </a:p>
          <a:p>
            <a:endParaRPr lang="en-US" dirty="0"/>
          </a:p>
          <a:p>
            <a:r>
              <a:rPr lang="en-US" dirty="0"/>
              <a:t>Characteristics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No server management or maintenance needed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Stateless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Automatic scaling, adjustable to number of instances running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Typically runs </a:t>
            </a:r>
            <a:r>
              <a:rPr lang="en-US" dirty="0" smtClean="0"/>
              <a:t>24/7</a:t>
            </a:r>
          </a:p>
          <a:p>
            <a:pPr lvl="1">
              <a:buFont typeface="Wingdings" panose="05000000000000000000" pitchFamily="2" charset="2"/>
              <a:buChar char="ü"/>
            </a:pPr>
            <a:endParaRPr lang="en-US" dirty="0"/>
          </a:p>
          <a:p>
            <a:pPr lvl="1">
              <a:buFont typeface="Wingdings" panose="05000000000000000000" pitchFamily="2" charset="2"/>
              <a:buChar char="ü"/>
            </a:pPr>
            <a:endParaRPr lang="en-US" dirty="0" smtClean="0"/>
          </a:p>
          <a:p>
            <a:r>
              <a:rPr lang="en-US" dirty="0"/>
              <a:t>Sounds very similar to </a:t>
            </a:r>
            <a:r>
              <a:rPr lang="en-US" dirty="0" err="1"/>
              <a:t>FaaS</a:t>
            </a:r>
            <a:r>
              <a:rPr lang="en-US" dirty="0"/>
              <a:t> right?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/>
              <a:t>However there is one key operational difference between the both of them: </a:t>
            </a:r>
          </a:p>
          <a:p>
            <a:pPr lvl="1">
              <a:buFont typeface="Wingdings" panose="05000000000000000000" pitchFamily="2" charset="2"/>
              <a:buChar char="ü"/>
            </a:pPr>
            <a:r>
              <a:rPr lang="en-US" dirty="0">
                <a:solidFill>
                  <a:srgbClr val="FF0000"/>
                </a:solidFill>
              </a:rPr>
              <a:t>Scalability, which affects operating cost.</a:t>
            </a:r>
            <a:endParaRPr lang="en-IN" dirty="0">
              <a:solidFill>
                <a:srgbClr val="FF0000"/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7764" y="1594514"/>
            <a:ext cx="3609975" cy="32385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906000" y="4833014"/>
            <a:ext cx="194993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smtClean="0"/>
              <a:t>Source : </a:t>
            </a:r>
            <a:r>
              <a:rPr lang="en-US" sz="1100" dirty="0" err="1" smtClean="0"/>
              <a:t>stackify</a:t>
            </a:r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3874334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3657600"/>
            <a:ext cx="10515600" cy="904875"/>
          </a:xfrm>
        </p:spPr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5205413"/>
            <a:ext cx="10515600" cy="1500187"/>
          </a:xfrm>
        </p:spPr>
        <p:txBody>
          <a:bodyPr/>
          <a:lstStyle/>
          <a:p>
            <a:r>
              <a:rPr lang="en-US" dirty="0" smtClean="0"/>
              <a:t>In our next session: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57982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3180</TotalTime>
  <Words>523</Words>
  <Application>Microsoft Office PowerPoint</Application>
  <PresentationFormat>Widescreen</PresentationFormat>
  <Paragraphs>74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Helvetica Light</vt:lpstr>
      <vt:lpstr>Wingdings</vt:lpstr>
      <vt:lpstr>Office Theme</vt:lpstr>
      <vt:lpstr>Function as a Service</vt:lpstr>
      <vt:lpstr>What is FaaS (Function-as-a-Service)?</vt:lpstr>
      <vt:lpstr>Characteristics of FaaS</vt:lpstr>
      <vt:lpstr>Benefits of FaaS</vt:lpstr>
      <vt:lpstr>Serverless Architecture</vt:lpstr>
      <vt:lpstr>How it works?</vt:lpstr>
      <vt:lpstr>FaaS vs Serverless</vt:lpstr>
      <vt:lpstr>PaaS vs FaaS</vt:lpstr>
      <vt:lpstr>Thank You!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User</dc:creator>
  <cp:lastModifiedBy>pravin pawar</cp:lastModifiedBy>
  <cp:revision>228</cp:revision>
  <dcterms:created xsi:type="dcterms:W3CDTF">2018-10-16T06:13:57Z</dcterms:created>
  <dcterms:modified xsi:type="dcterms:W3CDTF">2021-03-09T06:19:20Z</dcterms:modified>
</cp:coreProperties>
</file>

<file path=docProps/thumbnail.jpeg>
</file>